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9144000" cy="6858000"/>
  <p:embeddedFontLst>
    <p:embeddedFont>
      <p:font typeface="Spectral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ectral-regular.fntdata"/><Relationship Id="rId47" Type="http://schemas.openxmlformats.org/officeDocument/2006/relationships/slide" Target="slides/slide42.xml"/><Relationship Id="rId49" Type="http://schemas.openxmlformats.org/officeDocument/2006/relationships/font" Target="fonts/Spectra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pectral-boldItalic.fntdata"/><Relationship Id="rId50" Type="http://schemas.openxmlformats.org/officeDocument/2006/relationships/font" Target="fonts/Spectra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cc3353dec_0_2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cc3353dec_0_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cc3353dec_0_2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91392f39_0_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Charlotte </a:t>
            </a:r>
            <a:endParaRPr/>
          </a:p>
        </p:txBody>
      </p:sp>
      <p:sp>
        <p:nvSpPr>
          <p:cNvPr id="160" name="Google Shape;160;g4e91392f39_0_4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c3353dec_7_22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c3353dec_7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In the real world not possible for agent to have complete knowledge of the environment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Choices have to be made with regards to sensors when designing robots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Larger observation space leads to longer training time, therefore sticking many sensors on robot does not necessarily increase an agents ability to efficiently learn a good policy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 trade-off has to made between high return and keeping training time managable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We were interested in how the choice of observation space affects an agents ability to learn a good policy within reasonable 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Joint positions → network has to infer velocities</a:t>
            </a:r>
            <a:endParaRPr sz="1400"/>
          </a:p>
        </p:txBody>
      </p:sp>
      <p:sp>
        <p:nvSpPr>
          <p:cNvPr id="170" name="Google Shape;170;g5cc3353dec_7_2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c3353dec_7_43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c3353dec_7_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cc3353dec_7_43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c3353dec_7_3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c3353dec_7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cc3353dec_7_3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cc3353dec_7_2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cc3353dec_7_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Swarmlab Quadruped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All 3 control methods unable to learn gait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Agent only able to achieve small reward by falling to the right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Slider joints used to model spring behave chaoticallyI (Incorrect spring parameters)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Actions too random rarely lead to balanced step and single policy gradient not sufficient to leverage this behaviour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Off-policy algorithm with experience buffer might suffer less from this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Ghostdog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Other two control methods similar reward but unstable gait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Problem finding stable gaits could be attributed to lack of hyperparameter tuning, and short learning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Set of tuned constant parameters for 2DoF feedback-oscillation performs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Figures: top pos control 6dof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Middle feedback-oscillation 2dof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Bottom feedback-oscillation 6dof</a:t>
            </a:r>
            <a:endParaRPr/>
          </a:p>
        </p:txBody>
      </p:sp>
      <p:sp>
        <p:nvSpPr>
          <p:cNvPr id="197" name="Google Shape;197;g5cc3353dec_7_2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c3353dec_13_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c3353dec_13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5cc3353dec_13_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c3353dec_7_5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c3353dec_7_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Large difference between blue and orange indicates unable to infer velocities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Similar performance green and orange, despite large difference in observation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This possibly indicates a performance difference when training longer, however not able to test this hypothesis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Poor performance of red and purple. Possibly caused 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Large increase in size of state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Similar / slightly better performance despite OS5’s larger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Possible that this is due to wider variety of information</a:t>
            </a:r>
            <a:endParaRPr/>
          </a:p>
        </p:txBody>
      </p:sp>
      <p:sp>
        <p:nvSpPr>
          <p:cNvPr id="219" name="Google Shape;219;g5cc3353dec_7_5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cc3353dec_8_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cc3353dec_8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cc3353dec_8_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cc3353dec_8_7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cc3353dec_8_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cc3353dec_8_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Samuel</a:t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c3353dec_8_14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cc3353dec_8_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cc3353dec_8_1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c3353dec_8_2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c3353dec_8_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cc3353dec_8_2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cc3353dec_8_2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cc3353dec_8_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cc3353dec_8_2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cc3353dec_8_3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cc3353dec_8_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cc3353dec_8_3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cc3353dec_10_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cc3353dec_10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cc3353dec_10_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c3353dec_10_1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cc3353dec_10_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cc3353dec_10_1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cc3353dec_10_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cc3353dec_10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cc3353dec_10_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cc3353dec_10_2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cc3353dec_10_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cc3353dec_10_2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cc3353dec_6_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cc3353dec_6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cc3353dec_6_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c3353dec_6_94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cc3353dec_6_9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cc3353dec_6_9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c3353dec_0_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c3353dec_0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cc3353dec_0_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c3353dec_6_1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cc3353dec_6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cc3353dec_6_1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c3353dec_6_47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cc3353dec_6_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5cc3353dec_6_4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cc3353dec_9_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cc3353dec_9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5cc3353dec_9_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cc3353dec_6_3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cc3353dec_6_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cc3353dec_6_3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c3353dec_6_103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c3353dec_6_10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5cc3353dec_6_103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c3353dec_6_7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cc3353dec_6_7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5cc3353dec_6_7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cc3353dec_6_7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cc3353dec_6_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cc3353dec_6_7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cc3353dec_6_5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cc3353dec_6_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cc3353dec_6_5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c3353dec_6_62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cc3353dec_6_6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cc3353dec_6_6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c3353dec_9_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c3353dec_9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5cc3353dec_9_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c3353dec_0_42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cc3353dec_0_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cc3353dec_0_4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cc3353dec_6_87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cc3353dec_6_8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5cc3353dec_6_8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cc3353dec_11_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cc3353dec_11_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5cc3353dec_11_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e91392f39_0_1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4e91392f39_0_124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c3353dec_7_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c3353dec_7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cc3353dec_7_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</a:t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c3353dec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</a:t>
            </a:r>
            <a:endParaRPr/>
          </a:p>
        </p:txBody>
      </p:sp>
      <p:sp>
        <p:nvSpPr>
          <p:cNvPr id="123" name="Google Shape;123;g5cc3353dec_0_1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91392f39_1_34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91392f39_1_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Samuel</a:t>
            </a:r>
            <a:endParaRPr/>
          </a:p>
        </p:txBody>
      </p:sp>
      <p:sp>
        <p:nvSpPr>
          <p:cNvPr id="131" name="Google Shape;131;g4e91392f39_1_3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c3353dec_7_64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c3353dec_7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cc3353dec_7_6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lichtblauw" type="title">
  <p:cSld name="TITLE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75991" y="234261"/>
            <a:ext cx="6598342" cy="2205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5991" y="2439519"/>
            <a:ext cx="419661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/>
        </p:txBody>
      </p:sp>
      <p:pic>
        <p:nvPicPr>
          <p:cNvPr descr="UM40_RGB_B_blauw.pn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20541" t="0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M40_RGB_B_blauw.png"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20541" t="0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donkerblauw">
  <p:cSld name="Titeldia donkerblauw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675991" y="234261"/>
            <a:ext cx="6598342" cy="2205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75991" y="2439519"/>
            <a:ext cx="419661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/>
        </p:txBody>
      </p:sp>
      <p:pic>
        <p:nvPicPr>
          <p:cNvPr descr="UM40_RGB_B_diap.png"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20792" t="0"/>
          <a:stretch/>
        </p:blipFill>
        <p:spPr>
          <a:xfrm>
            <a:off x="360000" y="6173999"/>
            <a:ext cx="2099789" cy="50708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oranje">
  <p:cSld name="Titeldia oranje">
    <p:bg>
      <p:bgPr>
        <a:solidFill>
          <a:schemeClr val="accen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75991" y="234261"/>
            <a:ext cx="6598342" cy="2205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75991" y="2439519"/>
            <a:ext cx="419661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/>
        </p:txBody>
      </p:sp>
      <p:pic>
        <p:nvPicPr>
          <p:cNvPr descr="UM40_RGB_B_diap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21548" t="0"/>
          <a:stretch/>
        </p:blipFill>
        <p:spPr>
          <a:xfrm>
            <a:off x="360000" y="6173999"/>
            <a:ext cx="2079737" cy="50708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 donkerblauw">
  <p:cSld name="Tekstdia donkerblauw">
    <p:bg>
      <p:bgPr>
        <a:solidFill>
          <a:schemeClr val="accent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1pPr>
            <a:lvl2pPr indent="-4318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-"/>
              <a:defRPr>
                <a:solidFill>
                  <a:schemeClr val="lt1"/>
                </a:solidFill>
              </a:defRPr>
            </a:lvl2pPr>
            <a:lvl3pPr indent="-4064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M40_RGB_B_diap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21297" t="0"/>
          <a:stretch/>
        </p:blipFill>
        <p:spPr>
          <a:xfrm>
            <a:off x="360000" y="6173999"/>
            <a:ext cx="2086421" cy="50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 lichtblauw">
  <p:cSld name="Tekstdia lichtblauw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1pPr>
            <a:lvl2pPr indent="-4318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-"/>
              <a:defRPr>
                <a:solidFill>
                  <a:schemeClr val="lt1"/>
                </a:solidFill>
              </a:defRPr>
            </a:lvl2pPr>
            <a:lvl3pPr indent="-4064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M40_RGB_B_blauw.png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22053" t="0"/>
          <a:stretch/>
        </p:blipFill>
        <p:spPr>
          <a:xfrm>
            <a:off x="360001" y="6174000"/>
            <a:ext cx="2066368" cy="5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/Foto dia">
  <p:cSld name="Tekst/Foto di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60000" y="414259"/>
            <a:ext cx="3934625" cy="1565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60001" y="1980156"/>
            <a:ext cx="3934624" cy="3810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95043" y="6318628"/>
            <a:ext cx="5507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745252" y="6318628"/>
            <a:ext cx="344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195204" y="6318399"/>
            <a:ext cx="5699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8"/>
          <p:cNvSpPr/>
          <p:nvPr>
            <p:ph idx="2" type="pic"/>
          </p:nvPr>
        </p:nvSpPr>
        <p:spPr>
          <a:xfrm>
            <a:off x="4595043" y="0"/>
            <a:ext cx="454895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M40_RGB_B_blauw.pn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20541" t="0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dia">
  <p:cSld name="Fotodia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9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60001" y="6254750"/>
            <a:ext cx="2033950" cy="30162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eldia">
  <p:cSld name="Tabeldia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M40_RGB_B_blauw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20541" t="0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Relationship Id="rId4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bNSQ95DgDTEuR7XoiEpJemkIDQm-DgXs/view" TargetMode="External"/><Relationship Id="rId4" Type="http://schemas.openxmlformats.org/officeDocument/2006/relationships/image" Target="../media/image27.jpg"/><Relationship Id="rId5" Type="http://schemas.openxmlformats.org/officeDocument/2006/relationships/hyperlink" Target="http://drive.google.com/file/d/1H44IBBOXsQ18K28cFki6oN__3m2qYlQS/view" TargetMode="External"/><Relationship Id="rId6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5n-8EjFREoH6ybSnNf448cHKw_LqESqH/view" TargetMode="External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NXtzf3IV-OrZEspUDcE5rNMMA-sm0bfW/view" TargetMode="External"/><Relationship Id="rId4" Type="http://schemas.openxmlformats.org/officeDocument/2006/relationships/image" Target="../media/image2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vjp0eEtqBqIK4nvYRrn3_0J5Sld0vDG9/view" TargetMode="External"/><Relationship Id="rId4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ctrTitle"/>
          </p:nvPr>
        </p:nvSpPr>
        <p:spPr>
          <a:xfrm>
            <a:off x="676001" y="509450"/>
            <a:ext cx="7642200" cy="23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sz="3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Learning a locomotion controller for a quadrupedal robot with Deep Reinforcement Learning</a:t>
            </a:r>
            <a:endParaRPr sz="3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b="0" lang="en-GB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MaRBle 2018-2019</a:t>
            </a:r>
            <a:endParaRPr b="0"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675991" y="2712858"/>
            <a:ext cx="4452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i="1" lang="en-GB">
                <a:latin typeface="Spectral"/>
                <a:ea typeface="Spectral"/>
                <a:cs typeface="Spectral"/>
                <a:sym typeface="Spectral"/>
              </a:rPr>
              <a:t>Mathieu Coenegracht, Charlotte Dalenbrook, Kaspar Kallast, Samuel Kopp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Department of Data Science and Knowledge Engineering, </a:t>
            </a:r>
            <a:r>
              <a:rPr lang="en-GB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08.07.2019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Future look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926" y="3228025"/>
            <a:ext cx="3931448" cy="36299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 rot="1476147">
            <a:off x="5805656" y="3812558"/>
            <a:ext cx="1202681" cy="4216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9F9F9"/>
                </a:solidFill>
              </a:rPr>
              <a:t>MaRBle</a:t>
            </a:r>
            <a:endParaRPr sz="800"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Actions &amp; Motor Control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79775" y="1765350"/>
            <a:ext cx="2424900" cy="3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A: </a:t>
            </a: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Direct Joint Angles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-3320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ectral"/>
              <a:buChar char="●"/>
            </a:pP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PID-controller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-3320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ectral"/>
              <a:buChar char="●"/>
            </a:pPr>
            <a:r>
              <a:rPr lang="en-GB" sz="16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significantly better learning, gait quality and robustness than torques or velocity[1]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3300613" y="1738200"/>
            <a:ext cx="2661300" cy="338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B: Feedback Oscillation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with 2 DoF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                       , </a:t>
            </a: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f</a:t>
            </a: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 is frequency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→ Galloping Motion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6357850" y="1765350"/>
            <a:ext cx="2424900" cy="345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Feedback Oscillation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pectral"/>
                <a:ea typeface="Spectral"/>
                <a:cs typeface="Spectral"/>
                <a:sym typeface="Spectral"/>
              </a:rPr>
              <a:t>with 6 DoF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ectral"/>
                <a:ea typeface="Spectral"/>
                <a:cs typeface="Spectral"/>
                <a:sym typeface="Spectral"/>
              </a:rPr>
              <a:t>→ Combination of A for Shoulders &amp; B for Contraction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01050" y="5939050"/>
            <a:ext cx="3995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[1] Bin et al, </a:t>
            </a:r>
            <a:r>
              <a:rPr i="1" lang="en-GB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Learning locomotion skills using deeprl: Does the choice of action space matter? (2017)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24" y="3501750"/>
            <a:ext cx="2339575" cy="5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725" y="3004850"/>
            <a:ext cx="10382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" y="1980000"/>
            <a:ext cx="4028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075" y="1650675"/>
            <a:ext cx="4028650" cy="302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405725" y="4527975"/>
            <a:ext cx="4206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Oscillation with constants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144925" y="4527975"/>
            <a:ext cx="4206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Feedback Oscillation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Observation Space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60000" y="1296000"/>
            <a:ext cx="8326800" cy="48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Environment partially observable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Increase in dimensionality → increase in time[2]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Comparison of 5 observations spaces: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○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Joint positions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○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Joint positions and velocities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○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External forces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○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Inertia and velocities of com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○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External forces + Inertia and velocities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Simulation &amp; Robot Models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360000" y="1480425"/>
            <a:ext cx="8326800" cy="17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MuJoCo SLIP Quadruped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Webots Swarmlab Quadruped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Webots EPFL Ghostdog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925" y="4120675"/>
            <a:ext cx="2747373" cy="19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138" y="4120675"/>
            <a:ext cx="1813043" cy="199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4120675"/>
            <a:ext cx="3259400" cy="19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Experiments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60000" y="1296000"/>
            <a:ext cx="8326800" cy="42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●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Action space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○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Ghostdog, Swarmlab Quadruped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○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3 seeds, 50/100 epochs, 1000/2000 steps per epoch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●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Observation space: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○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MuJoCo SLIP Quadruped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○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10 seeds, 500 epochs, 4000 environment steps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Char char="●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Reward: r = d + s - 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Results: Action Space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60000" y="1296000"/>
            <a:ext cx="4664700" cy="477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●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Swarmlab quadruped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Agent unable to learn a gait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Model might be unable to balance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Possible that actions rarely lead to balanced step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●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EPFL Ghostdog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Feedback-oscillation with 2 DoF produced consistently stable gait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Feedback-oscillation and position control 6 DoF unable to learn stable gait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pectral"/>
              <a:buChar char="○"/>
            </a:pPr>
            <a:r>
              <a:rPr lang="en-GB" sz="2000">
                <a:latin typeface="Spectral"/>
                <a:ea typeface="Spectral"/>
                <a:cs typeface="Spectral"/>
                <a:sym typeface="Spectral"/>
              </a:rPr>
              <a:t>PPO seems to have trouble learning stable gaits when dimensionality is higher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return postion control 2 DoF&#10;" id="201" name="Google Shape;201;p25" title="Position control 6 Do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00" y="756485"/>
            <a:ext cx="3814499" cy="195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00" y="2863896"/>
            <a:ext cx="3814500" cy="191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00" y="4936175"/>
            <a:ext cx="3814500" cy="185400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773191" y="6577474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Trained policies on Ghostdog</a:t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75" y="1465450"/>
            <a:ext cx="3650016" cy="3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34" y="1465450"/>
            <a:ext cx="3650016" cy="32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588375" y="4868650"/>
            <a:ext cx="3411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12 DoF direct position control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4905150" y="4868650"/>
            <a:ext cx="3411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2 DoF feedback oscillation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Results: Observation space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60000" y="1296000"/>
            <a:ext cx="4481700" cy="43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Agent unable to successfully infer velocities using positions.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Similar performance between using joint velocities and external forces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○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Despite OS3’s larger size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Performance drop when including COM inertia and velocities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Similar performance when additionally including external forces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00" y="1669876"/>
            <a:ext cx="4304825" cy="37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Learning on Rough Terrain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408600" y="1394575"/>
            <a:ext cx="8326800" cy="44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Apply reinforcement learning to learn locomotion on various kinds of courses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Webots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Terrain Generator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Making the Terrain Generator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59999" y="1296000"/>
            <a:ext cx="8326800" cy="3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Controller/Supervisor scripts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VRML97 world description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Webots excellent UI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Outline</a:t>
            </a: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60000" y="1170250"/>
            <a:ext cx="8253600" cy="5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Project Story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Learning a Locomotion Gait 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Learning on Rough Terrain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Robot Morphology for Rough Terrain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Project Conclusion &amp; Credits 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pectral"/>
              <a:buAutoNum type="arabicPeriod"/>
            </a:pP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References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Terrain Generator Overview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59999" y="1296000"/>
            <a:ext cx="8326800" cy="3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Main platform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Elevation 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Obstacles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Contact Properties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Randomization of terrain properties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Elevation Grid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60000" y="1296000"/>
            <a:ext cx="8326800" cy="43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Robot dropped on elevation 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Can instantly fall after drop due to uneven terrain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To counter this: stabilizing force and reset physics upon contact with elevation 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Elev. grid is fit to main platform’s size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Encountered Bugs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359999" y="1296000"/>
            <a:ext cx="8326800" cy="3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Bounding object of solid not updating correctly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Change in centre of mass when spawning new robot model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Example Terrain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59999" y="1296000"/>
            <a:ext cx="8326800" cy="3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175"/>
            <a:ext cx="8936626" cy="567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Experiments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60000" y="1296000"/>
            <a:ext cx="8326800" cy="43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GhostDog model was used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Easy elevation 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Hard elevation 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3 * 100 epochs each terrain (2000 steps/epoch)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Terrain generator and learning procedure not directly connected (but ideally should’ve been)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300" y="0"/>
            <a:ext cx="7165400" cy="33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400" y="3361850"/>
            <a:ext cx="5493969" cy="34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0" y="3162300"/>
            <a:ext cx="19470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Easy Terrain Results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All three trials learnt a slow gait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Dragging rear legs with two front legs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25" y="0"/>
            <a:ext cx="5924650" cy="40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025" y="4009700"/>
            <a:ext cx="5482240" cy="2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0" y="3162300"/>
            <a:ext cx="19470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Hard</a:t>
            </a:r>
            <a:r>
              <a:rPr lang="en-GB">
                <a:latin typeface="Spectral"/>
                <a:ea typeface="Spectral"/>
                <a:cs typeface="Spectral"/>
                <a:sym typeface="Spectral"/>
              </a:rPr>
              <a:t> Terrain Results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2/3  trials failed to learn a form of locomotion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Stopped after 80 epochs on 2 failed trials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Trial samples</a:t>
            </a:r>
            <a:endParaRPr/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37" title="easyElevGait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2650"/>
            <a:ext cx="4571575" cy="342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7" title="hardElev2.og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650" y="1322650"/>
            <a:ext cx="4172950" cy="31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446200" y="5044075"/>
            <a:ext cx="8187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Gait learnt on easy elev                                                                                           Hard elevation grid trial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Robot Morphology</a:t>
            </a:r>
            <a:endParaRPr sz="4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788" y="3851938"/>
            <a:ext cx="3089925" cy="22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150" y="3864613"/>
            <a:ext cx="2878850" cy="221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92" y="3851938"/>
            <a:ext cx="2633107" cy="2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410175" y="1410975"/>
            <a:ext cx="82767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3 morphologies (shown below)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Rough and Flat Terrain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Compare performance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Goal: suggestion of morphology according to terrain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Research Question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60000" y="1296000"/>
            <a:ext cx="8326800" cy="44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To what extent do hardware alterations such as the full length of the legs, the leg type, and the number of degrees of freedom available change the performance of a quadrupedal robot over both rough and flat terrain? </a:t>
            </a:r>
            <a:endParaRPr sz="32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1. </a:t>
            </a:r>
            <a:r>
              <a:rPr lang="en-GB">
                <a:latin typeface="Spectral"/>
                <a:ea typeface="Spectral"/>
                <a:cs typeface="Spectral"/>
                <a:sym typeface="Spectral"/>
              </a:rPr>
              <a:t>Project story: Goals and challenges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42775" y="1228375"/>
            <a:ext cx="42948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Spectral"/>
                <a:ea typeface="Spectral"/>
                <a:cs typeface="Spectral"/>
                <a:sym typeface="Spectral"/>
              </a:rPr>
              <a:t>Original Goals</a:t>
            </a: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: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Rough terrain controller by guiding learning progress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Find optimal morphology for the SwarmLab-Robot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5021" l="10301" r="26690" t="6420"/>
          <a:stretch/>
        </p:blipFill>
        <p:spPr>
          <a:xfrm rot="5400000">
            <a:off x="933749" y="2198813"/>
            <a:ext cx="1312877" cy="2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42775" y="4224425"/>
            <a:ext cx="33840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Spectral"/>
                <a:ea typeface="Spectral"/>
                <a:cs typeface="Spectral"/>
                <a:sym typeface="Spectral"/>
              </a:rPr>
              <a:t>Hurdles</a:t>
            </a: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: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Time &amp; Experience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License for Simulation Tool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Testing Speed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Motor Controllers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429300" y="3392625"/>
            <a:ext cx="16131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Pivot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425500" y="2846675"/>
            <a:ext cx="37185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3 sections with different focus: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Learning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Terrain Generation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GB" sz="1800">
                <a:latin typeface="Spectral"/>
                <a:ea typeface="Spectral"/>
                <a:cs typeface="Spectral"/>
                <a:sym typeface="Spectral"/>
              </a:rPr>
              <a:t>Morphology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Experiments</a:t>
            </a:r>
            <a:endParaRPr sz="4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360000" y="1296000"/>
            <a:ext cx="8326800" cy="452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How does… 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-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Leg length of a SLIP model robot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-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Number of degrees of freedom on a SLIP model robot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-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Leg design on a quadrupedal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Affect performance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Each experiment: 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-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500 epochs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-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5 trials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59999" y="1296000"/>
            <a:ext cx="8326800" cy="3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686791" y="64928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52" name="Google Shape;352;p42" title="SLIP on Flat Terrain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575" y="671675"/>
            <a:ext cx="7352850" cy="55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575" y="0"/>
            <a:ext cx="92205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604516" y="643124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66" name="Google Shape;366;p44" title="SLIP on Rough Terrain (1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12" y="454450"/>
            <a:ext cx="7399175" cy="5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64" y="0"/>
            <a:ext cx="53078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828" y="0"/>
            <a:ext cx="5466346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957" y="0"/>
            <a:ext cx="5964084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16" y="0"/>
            <a:ext cx="5947770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1" name="Google Shape;401;p49" title="Rough Terrain &lt;&lt;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50" y="575900"/>
            <a:ext cx="7608300" cy="56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Learning a Locomotion Gait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309975" y="1460800"/>
            <a:ext cx="5013900" cy="4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AutoNum type="arabicPeriod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Why use reinforcement learning?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AutoNum type="arabicPeriod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Research question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AutoNum type="arabicPeriod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Methodology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AutoNum type="arabicPeriod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Experiments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AutoNum type="arabicPeriod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Results &amp; Discussion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Morphology Conclusions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360000" y="1296000"/>
            <a:ext cx="8326800" cy="45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•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Rough Terrain: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Leg design: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 knee joints facing in same direction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Leg length: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 0.2; ratio leg length to torso length: 1:2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Degrees of freedom: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 hip degree removed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•"/>
            </a:pP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Flat Terrain: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Leg design: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 SLIP model straight legs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Leg length: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 0.25; ratio leg length to torso length 5:8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GB" sz="2800">
                <a:latin typeface="Spectral"/>
                <a:ea typeface="Spectral"/>
                <a:cs typeface="Spectral"/>
                <a:sym typeface="Spectral"/>
              </a:rPr>
              <a:t>Degrees of freedom: </a:t>
            </a:r>
            <a:r>
              <a:rPr lang="en-GB" sz="2800">
                <a:latin typeface="Spectral"/>
                <a:ea typeface="Spectral"/>
                <a:cs typeface="Spectral"/>
                <a:sym typeface="Spectral"/>
              </a:rPr>
              <a:t>all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Conclusion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360000" y="1296000"/>
            <a:ext cx="8326800" cy="45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Our project: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A good algorithm isn’t enough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One algorithm performs very differently in distinct situations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Char char="•"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Many changes need to be made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7" name="Google Shape;417;p51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References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360000" y="1296000"/>
            <a:ext cx="8326800" cy="5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[[1]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Peng, Xue Bin, and Michiel van de Panne. "Learning locomotion skills using deeprl: Does the choice of action space matter?." </a:t>
            </a:r>
            <a:r>
              <a:rPr i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ACM SIGGRAPH/Eurographics Symposium on Computer Animation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ACM, 2017.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WHITEHEAD, Steven D. A Complexity Analysis of Cooperative Mechanisms in Reinforcement Learning. In: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AAAI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1991. p. 607-613.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APA</a:t>
            </a:r>
            <a:endParaRPr sz="1200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Reinforcement Learning?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75" y="188773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775" y="1860425"/>
            <a:ext cx="3498750" cy="26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Research Question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07450" y="2230375"/>
            <a:ext cx="81291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500">
                <a:latin typeface="Spectral"/>
                <a:ea typeface="Spectral"/>
                <a:cs typeface="Spectral"/>
                <a:sym typeface="Spectral"/>
              </a:rPr>
              <a:t>How do different choices for the observation and action space affect the learning process?</a:t>
            </a:r>
            <a:endParaRPr sz="3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sz="4800">
                <a:latin typeface="Spectral"/>
                <a:ea typeface="Spectral"/>
                <a:cs typeface="Spectral"/>
                <a:sym typeface="Spectral"/>
              </a:rPr>
              <a:t>RL-Background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60000" y="1484000"/>
            <a:ext cx="81291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Markov Decision process (S, A, P, R)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○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S: State Space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○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A: Action Space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○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P(s’|s,a): S x A → Pr(S)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○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R(s, a, s’): S x A x S → </a:t>
            </a:r>
            <a:r>
              <a:rPr lang="en-GB" sz="3000">
                <a:latin typeface="Spectral"/>
                <a:ea typeface="Spectral"/>
                <a:cs typeface="Spectral"/>
                <a:sym typeface="Spectral"/>
              </a:rPr>
              <a:t>ℝ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Policy </a:t>
            </a: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𝜋(s, a)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Expected return J(𝜋)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●"/>
            </a:pPr>
            <a:r>
              <a:rPr lang="en-GB" sz="2400">
                <a:latin typeface="Spectral"/>
                <a:ea typeface="Spectral"/>
                <a:cs typeface="Spectral"/>
                <a:sym typeface="Spectral"/>
              </a:rPr>
              <a:t>Goal: find a policy 𝜋 that maximizes J(𝜋)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558099" y="586985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Spectral"/>
                <a:ea typeface="Spectral"/>
                <a:cs typeface="Spectral"/>
                <a:sym typeface="Spectral"/>
              </a:rPr>
              <a:t>Proximal Policy Optimization(PPO)</a:t>
            </a:r>
            <a:endParaRPr sz="3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1126900" y="2083450"/>
            <a:ext cx="7758000" cy="385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On-policy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Trust-region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Tends to be </a:t>
            </a: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monotonically</a:t>
            </a: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 improving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pectral"/>
              <a:buChar char="•"/>
            </a:pPr>
            <a:r>
              <a:rPr lang="en-GB" sz="3400">
                <a:latin typeface="Spectral"/>
                <a:ea typeface="Spectral"/>
                <a:cs typeface="Spectral"/>
                <a:sym typeface="Spectral"/>
              </a:rPr>
              <a:t>Multiple Actors in Parallel</a:t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801050" y="5939050"/>
            <a:ext cx="3995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Schulman, John, et al. "Proximal policy optimization algorithms."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arXiv:1707.06347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59999" y="414260"/>
            <a:ext cx="83268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Spectral"/>
                <a:ea typeface="Spectral"/>
                <a:cs typeface="Spectral"/>
                <a:sym typeface="Spectral"/>
              </a:rPr>
              <a:t>Proximal Policy Optimization(PPO)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316141" y="6318399"/>
            <a:ext cx="370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2000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38" y="1674400"/>
            <a:ext cx="7254324" cy="4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